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8"/>
  </p:notesMasterIdLst>
  <p:sldIdLst>
    <p:sldId id="312" r:id="rId3"/>
    <p:sldId id="302" r:id="rId4"/>
    <p:sldId id="311" r:id="rId5"/>
    <p:sldId id="304" r:id="rId6"/>
    <p:sldId id="30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7" autoAdjust="0"/>
    <p:restoredTop sz="85181" autoAdjust="0"/>
  </p:normalViewPr>
  <p:slideViewPr>
    <p:cSldViewPr snapToGrid="0">
      <p:cViewPr varScale="1">
        <p:scale>
          <a:sx n="61" d="100"/>
          <a:sy n="61" d="100"/>
        </p:scale>
        <p:origin x="216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-3198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B1825-BBE2-4C58-A478-37C36070AC06}" type="datetimeFigureOut">
              <a:rPr lang="en-US" smtClean="0"/>
              <a:t>6/10/19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652367-91F2-43A5-B3BF-1DD891A35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91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52367-91F2-43A5-B3BF-1DD891A3528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601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652367-91F2-43A5-B3BF-1DD891A352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43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568DC0-E8C3-164B-8815-4F577C73C4A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273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28700F-3AD0-AD43-9429-0CDD98A8BC7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297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6800" y="609600"/>
            <a:ext cx="25908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09600"/>
            <a:ext cx="75692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916D4C7-C982-BB49-97E8-155D256399B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58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95C8D-EB10-B141-82B4-5BBC6F74F7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ADAD7A-0768-0A4A-9CD6-F63F1E7558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F2E0B-B840-084A-AF0B-64611A3CF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0202B-0D5C-514C-AC93-838A77C7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E0ED8-6EAB-0043-B786-FE50DA447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820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83104-9D6C-534F-8E3F-B60061E15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3FBB0-A860-174D-8CF0-275A8B97F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C0700-9781-A847-A048-067BFA3FD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61E22-2D29-FF4D-BFC3-431A83B08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77F3B-D420-1E40-8CEF-8E2043EE8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6163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75093-2FC2-9C48-BB0A-16B060116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611EE-C3B7-9B4B-A925-BFB2C6206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09905-CDBB-8743-B5FF-3D2A14179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96BD4-A042-5F49-9C45-F0C8994E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D97FD-FC88-2945-8EE9-80B1E4010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946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CC48-6D5E-4943-ABFD-B249B71EC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DC295-4A6A-A047-8151-80C67D1870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2144E-AD6F-4D43-A199-30D9466131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91BCBC-4BE8-4A48-A26C-1D3FB9736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A8327-6EE9-EB43-8FAA-A9C756EA2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2ACA4-EEF3-B74F-84CB-37076B071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7030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51463-9A23-2B47-8C54-04F48999E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941B28-8F2D-C143-B5DD-551421F81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8B84E4-647F-944C-BEAE-F8A7BA4A6E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608FFA-FA67-9243-B79B-E3DC0541D6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F59D0B-18C3-884D-9F7C-F3D5CEBAE2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2AA733-A997-B748-A46B-DAD3F3DE3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5BE424-3FF5-8A46-84A3-268EE30CD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5C5E91-3FEC-6747-968F-6FD23F75F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3144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1BFD8-6FA9-884A-BD2D-F0CCC394E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2C067E-FFCE-4645-9075-CEB532023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D4B646-5CE8-C040-B1C4-9705C4C35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73E234-487C-AD43-A2DC-FE60BFF45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5649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C86B3A-BBE7-4742-9CD7-90D521A54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6E8863-BAB5-DA43-A78F-60E9187E5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6E39D-578D-6441-A4B3-54C90049A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8748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588D6-25E2-C94C-9D5F-A99F7D1DB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418E7-3ECA-924C-8CBC-86EB83D85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3E1CB-9C90-4746-81B3-1AA47883A0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72786-B9E5-1443-AAC5-77156FBAD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59CBA9-C09A-514F-A3C6-FAB5B1019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823AA8-68B6-0C4D-96B9-8225FFB43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3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2BE12C-710B-DE41-8598-E95FF7EBE7C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8274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97931-81E7-5141-BE86-34971826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725AAE-FF5B-6F45-8A34-0171FB7F9E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D435C8-7D8E-624B-A0D1-9EE8EAA439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52452F-3C9D-8449-B452-221F8A5BB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FB29AC-5024-CC41-8001-A85C1766B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E1CDC3-9D5B-1546-8FA5-A489BAE91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700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52BCA-E127-DF41-BFDD-042F6647B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61494C-CCB5-AB47-87DB-573191A691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F84D6-1CC9-E449-BB9D-5C7C821B6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3585C-EBD7-9E47-B9E9-6F88D9FBD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935EB-1AE6-6B4F-99B2-F207B4348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6382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7CD192-BB38-8440-BE10-22C6F79686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E8A0E1-DED6-0E4F-8B5B-BA9A02B40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5D464-3A39-A84A-A80A-0177F851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3347A-F766-8141-A094-5575D70E7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91970-43F6-8446-AE68-D5077719A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654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538D302-B939-1C43-AB4A-CB8B83F5151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24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69C246-DFFE-064C-830B-224062F0C02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71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21DE777-A615-AC4A-B5B0-790BF789969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258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1C12A5-F006-FD4E-877F-3C074F1281C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03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9D4688-7BCB-C449-8414-79FB691B928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89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C1E5E4F-824A-8040-A0E9-6BD7B1B9056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653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9EF0A4-44A9-8B44-808B-A90C4AAE8CE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578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09600"/>
            <a:ext cx="10363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981200"/>
            <a:ext cx="10363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effectLst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effectLst/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Times New Roman" charset="0"/>
              </a:defRPr>
            </a:lvl1pPr>
          </a:lstStyle>
          <a:p>
            <a:fld id="{B4C6308D-1D61-0F4F-83A0-8FF47AB5B02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81460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ln w="3175">
            <a:solidFill>
              <a:schemeClr val="bg2"/>
            </a:solidFill>
          </a:ln>
          <a:solidFill>
            <a:schemeClr val="tx1"/>
          </a:solidFill>
          <a:effectLst/>
          <a:latin typeface="+mj-lt"/>
          <a:ea typeface="MS PGothic" panose="020B0600070205080204" pitchFamily="34" charset="-128"/>
          <a:cs typeface="MS PGothic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MS PGothic" panose="020B0600070205080204" pitchFamily="34" charset="-128"/>
          <a:cs typeface="MS PGothic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MS PGothic" panose="020B0600070205080204" pitchFamily="34" charset="-128"/>
          <a:cs typeface="MS PGothic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MS PGothic" panose="020B0600070205080204" pitchFamily="34" charset="-128"/>
          <a:cs typeface="MS PGothic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MS PGothic" panose="020B0600070205080204" pitchFamily="34" charset="-128"/>
          <a:cs typeface="MS PGothic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ln w="3175">
            <a:solidFill>
              <a:schemeClr val="bg2"/>
            </a:solidFill>
          </a:ln>
          <a:solidFill>
            <a:schemeClr val="tx1"/>
          </a:solidFill>
          <a:effectLst/>
          <a:latin typeface="+mn-lt"/>
          <a:ea typeface="MS PGothic" panose="020B0600070205080204" pitchFamily="34" charset="-128"/>
          <a:cs typeface="MS PGothic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ln w="3175">
            <a:solidFill>
              <a:schemeClr val="bg2"/>
            </a:solidFill>
          </a:ln>
          <a:solidFill>
            <a:schemeClr val="tx1"/>
          </a:solidFill>
          <a:effectLst/>
          <a:latin typeface="+mn-lt"/>
          <a:ea typeface="MS PGothic" panose="020B0600070205080204" pitchFamily="34" charset="-128"/>
          <a:cs typeface="MS PGothic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ln w="3175">
            <a:solidFill>
              <a:schemeClr val="bg2"/>
            </a:solidFill>
          </a:ln>
          <a:solidFill>
            <a:schemeClr val="tx1"/>
          </a:solidFill>
          <a:effectLst/>
          <a:latin typeface="+mn-lt"/>
          <a:ea typeface="MS PGothic" panose="020B0600070205080204" pitchFamily="34" charset="-128"/>
          <a:cs typeface="MS PGothic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ln w="3175">
            <a:solidFill>
              <a:schemeClr val="bg2"/>
            </a:solidFill>
          </a:ln>
          <a:solidFill>
            <a:schemeClr val="tx1"/>
          </a:solidFill>
          <a:effectLst/>
          <a:latin typeface="+mn-lt"/>
          <a:ea typeface="MS PGothic" panose="020B0600070205080204" pitchFamily="34" charset="-128"/>
          <a:cs typeface="MS PGothic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ln w="3175">
            <a:solidFill>
              <a:schemeClr val="bg2"/>
            </a:solidFill>
          </a:ln>
          <a:solidFill>
            <a:schemeClr val="tx1"/>
          </a:solidFill>
          <a:effectLst/>
          <a:latin typeface="+mn-lt"/>
          <a:ea typeface="MS PGothic" panose="020B0600070205080204" pitchFamily="34" charset="-128"/>
          <a:cs typeface="MS PGothic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186260-A6CC-1642-8AA4-35D26A7BE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AE4E9-C5E5-754F-AE1B-76CE8CA75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BDCFA-C815-4144-8F84-500A13A695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AFB8D-151C-7843-9A80-5BB8E01EA27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3EDFA-B9CF-9146-8F1F-75A9C4F5F4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E6D06B-6C1B-D143-A89F-976CC7BDF5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CC267-0F49-1140-8D61-34CC5E7C9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505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emf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68406" y="321434"/>
            <a:ext cx="11655188" cy="6277969"/>
          </a:xfrm>
          <a:prstGeom prst="round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7301" y="4752870"/>
            <a:ext cx="1652361" cy="1791222"/>
          </a:xfrm>
          <a:prstGeom prst="rect">
            <a:avLst/>
          </a:prstGeom>
        </p:spPr>
      </p:pic>
      <p:pic>
        <p:nvPicPr>
          <p:cNvPr id="6" name="fanfare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500" end="426.92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466461" y="1950324"/>
            <a:ext cx="406400" cy="40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4835" y="1587641"/>
            <a:ext cx="10661301" cy="3165230"/>
          </a:xfrm>
        </p:spPr>
        <p:txBody>
          <a:bodyPr anchor="ctr">
            <a:normAutofit/>
          </a:bodyPr>
          <a:lstStyle/>
          <a:p>
            <a:pPr>
              <a:lnSpc>
                <a:spcPct val="60000"/>
              </a:lnSpc>
            </a:pPr>
            <a:r>
              <a:rPr lang="en-US" sz="96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Freestyle Script" panose="030804020302050B0404" pitchFamily="66" charset="0"/>
                <a:ea typeface="MS Gothic" panose="020B0609070205080204" pitchFamily="49" charset="-128"/>
                <a:cs typeface="Aharoni" panose="02010803020104030203" pitchFamily="2" charset="-79"/>
              </a:rPr>
              <a:t>An analysis of variance in the fin ray counts of three populations of </a:t>
            </a:r>
            <a:r>
              <a:rPr lang="en-US" sz="9600" dirty="0" err="1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Freestyle Script" panose="030804020302050B0404" pitchFamily="66" charset="0"/>
                <a:ea typeface="MS Gothic" panose="020B0609070205080204" pitchFamily="49" charset="-128"/>
                <a:cs typeface="Aharoni" panose="02010803020104030203" pitchFamily="2" charset="-79"/>
              </a:rPr>
              <a:t>Dipterygonotus</a:t>
            </a:r>
            <a:r>
              <a:rPr lang="en-US" sz="96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Freestyle Script" panose="030804020302050B0404" pitchFamily="66" charset="0"/>
                <a:ea typeface="MS Gothic" panose="020B0609070205080204" pitchFamily="49" charset="-128"/>
                <a:cs typeface="Aharoni" panose="02010803020104030203" pitchFamily="2" charset="-79"/>
              </a:rPr>
              <a:t> </a:t>
            </a:r>
            <a:r>
              <a:rPr lang="en-US" sz="9600" dirty="0" err="1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Freestyle Script" panose="030804020302050B0404" pitchFamily="66" charset="0"/>
                <a:ea typeface="MS Gothic" panose="020B0609070205080204" pitchFamily="49" charset="-128"/>
                <a:cs typeface="Aharoni" panose="02010803020104030203" pitchFamily="2" charset="-79"/>
              </a:rPr>
              <a:t>balteatus</a:t>
            </a:r>
            <a:endParaRPr lang="en-US" sz="8000" dirty="0"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Aharoni" panose="02010803020104030203" pitchFamily="2" charset="-79"/>
              <a:ea typeface="MS Gothic" panose="020B0609070205080204" pitchFamily="49" charset="-128"/>
              <a:cs typeface="Aharoni" panose="02010803020104030203" pitchFamily="2" charset="-79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313899"/>
            <a:ext cx="12192000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solidFill>
                  <a:srgbClr val="FFC000">
                    <a:lumMod val="20000"/>
                    <a:lumOff val="80000"/>
                  </a:srgbClr>
                </a:solidFill>
                <a:effectLst>
                  <a:outerShdw blurRad="50800" dist="50800" dir="5400000" algn="ctr" rotWithShape="0">
                    <a:prstClr val="black"/>
                  </a:outerShdw>
                </a:effectLst>
                <a:latin typeface="+mj-lt"/>
                <a:ea typeface="MS PGothic" panose="020B0600070205080204" pitchFamily="34" charset="-128"/>
                <a:cs typeface="Aharoni" panose="02010803020104030203" pitchFamily="2" charset="-79"/>
              </a:rPr>
              <a:t>Testing Jordan’s Rule</a:t>
            </a:r>
            <a:br>
              <a:rPr lang="en-US" sz="800" dirty="0">
                <a:solidFill>
                  <a:srgbClr val="FFC000">
                    <a:lumMod val="20000"/>
                    <a:lumOff val="80000"/>
                  </a:srgbClr>
                </a:solidFill>
                <a:effectLst>
                  <a:outerShdw blurRad="50800" dist="50800" dir="5400000" algn="ctr" rotWithShape="0">
                    <a:prstClr val="black"/>
                  </a:outerShdw>
                </a:effectLst>
                <a:latin typeface="Aharoni" panose="02010803020104030203" pitchFamily="2" charset="-79"/>
                <a:ea typeface="MS Gothic" panose="020B0609070205080204" pitchFamily="49" charset="-128"/>
                <a:cs typeface="Aharoni" panose="02010803020104030203" pitchFamily="2" charset="-79"/>
              </a:rPr>
            </a:b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A8C287-09FE-A248-9A42-7EE0B6CC4527}"/>
              </a:ext>
            </a:extLst>
          </p:cNvPr>
          <p:cNvSpPr txBox="1">
            <a:spLocks/>
          </p:cNvSpPr>
          <p:nvPr/>
        </p:nvSpPr>
        <p:spPr>
          <a:xfrm>
            <a:off x="6028450" y="4752870"/>
            <a:ext cx="5158715" cy="15841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rial" panose="020B0604020202020204" pitchFamily="34" charset="0"/>
                <a:ea typeface="MS Gothic" panose="020B0609070205080204" pitchFamily="49" charset="-128"/>
                <a:cs typeface="Arial" panose="020B0604020202020204" pitchFamily="34" charset="0"/>
              </a:rPr>
              <a:t>Ivan R. Lopez</a:t>
            </a:r>
          </a:p>
          <a:p>
            <a:pPr algn="l">
              <a:lnSpc>
                <a:spcPct val="100000"/>
              </a:lnSpc>
            </a:pP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rial" panose="020B0604020202020204" pitchFamily="34" charset="0"/>
                <a:ea typeface="MS Gothic" panose="020B0609070205080204" pitchFamily="49" charset="-128"/>
                <a:cs typeface="Arial" panose="020B0604020202020204" pitchFamily="34" charset="0"/>
              </a:rPr>
              <a:t>Old Dominion University</a:t>
            </a:r>
          </a:p>
          <a:p>
            <a:pPr algn="l">
              <a:lnSpc>
                <a:spcPct val="100000"/>
              </a:lnSpc>
            </a:pP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rial" panose="020B0604020202020204" pitchFamily="34" charset="0"/>
                <a:ea typeface="MS Gothic" panose="020B0609070205080204" pitchFamily="49" charset="-128"/>
                <a:cs typeface="Arial" panose="020B0604020202020204" pitchFamily="34" charset="0"/>
              </a:rPr>
              <a:t>Advisor: Kent E. Carpenter</a:t>
            </a:r>
          </a:p>
        </p:txBody>
      </p:sp>
    </p:spTree>
    <p:extLst>
      <p:ext uri="{BB962C8B-B14F-4D97-AF65-F5344CB8AC3E}">
        <p14:creationId xmlns:p14="http://schemas.microsoft.com/office/powerpoint/2010/main" val="514109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41461"/>
            <a:ext cx="10363200" cy="1143000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Introduction: Jordan’s Rule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5715" y="4192897"/>
            <a:ext cx="8410470" cy="2665103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David Starr Jordan (1851 – 1913)</a:t>
            </a:r>
          </a:p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Meristic counts increase with latitude</a:t>
            </a:r>
          </a:p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Meristics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the counting of quantitative features of fish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5"/>
          <a:stretch/>
        </p:blipFill>
        <p:spPr bwMode="auto">
          <a:xfrm>
            <a:off x="0" y="2126900"/>
            <a:ext cx="3152922" cy="473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6082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7638C-AC9B-2F4C-B069-E81B18E54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985212"/>
          </a:xfrm>
        </p:spPr>
        <p:txBody>
          <a:bodyPr/>
          <a:lstStyle/>
          <a:p>
            <a:r>
              <a:rPr 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Is there a difference in the P1 ray counts of the populations from three different latitudes?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B7F56-8F51-5C4D-93FB-F5E72C45D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093" y="4311036"/>
            <a:ext cx="11695814" cy="1353597"/>
          </a:xfrm>
        </p:spPr>
        <p:txBody>
          <a:bodyPr/>
          <a:lstStyle/>
          <a:p>
            <a:r>
              <a:rPr lang="en-US" sz="3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H</a:t>
            </a:r>
            <a:r>
              <a:rPr lang="en-US" sz="3600" b="1" baseline="-250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</a:t>
            </a:r>
            <a:r>
              <a:rPr lang="en-US" sz="3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= There are more P1 fin rays at higher latitudes.</a:t>
            </a:r>
          </a:p>
          <a:p>
            <a:endParaRPr 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69432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3">
            <a:extLst>
              <a:ext uri="{FF2B5EF4-FFF2-40B4-BE49-F238E27FC236}">
                <a16:creationId xmlns:a16="http://schemas.microsoft.com/office/drawing/2014/main" id="{8B95E6AC-9102-684B-A482-FFFCA5AF76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42" t="49069" r="32990" b="30848"/>
          <a:stretch/>
        </p:blipFill>
        <p:spPr bwMode="auto">
          <a:xfrm>
            <a:off x="6220691" y="317809"/>
            <a:ext cx="5849057" cy="1589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 bwMode="auto">
          <a:xfrm>
            <a:off x="60164" y="92024"/>
            <a:ext cx="6430945" cy="12694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ln w="3175">
                  <a:solidFill>
                    <a:schemeClr val="bg2"/>
                  </a:solidFill>
                </a:ln>
                <a:solidFill>
                  <a:schemeClr val="tx1"/>
                </a:solidFill>
                <a:effectLst/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MS PGothic" panose="020B0600070205080204" pitchFamily="34" charset="-128"/>
                <a:cs typeface="MS PGothic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MS PGothic" panose="020B0600070205080204" pitchFamily="34" charset="-128"/>
                <a:cs typeface="MS PGothic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MS PGothic" panose="020B0600070205080204" pitchFamily="34" charset="-128"/>
                <a:cs typeface="MS PGothic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MS PGothic" panose="020B0600070205080204" pitchFamily="34" charset="-128"/>
                <a:cs typeface="MS PGothic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US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Experimental Design</a:t>
            </a:r>
          </a:p>
        </p:txBody>
      </p:sp>
      <p:pic>
        <p:nvPicPr>
          <p:cNvPr id="3077" name="Picture 5" descr="C:\Users\ilope002\Desktop\biome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3" y="1151582"/>
            <a:ext cx="5599783" cy="5704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66A7F2-739C-634F-8BE6-7B77A16A8635}"/>
              </a:ext>
            </a:extLst>
          </p:cNvPr>
          <p:cNvSpPr/>
          <p:nvPr/>
        </p:nvSpPr>
        <p:spPr>
          <a:xfrm>
            <a:off x="2503007" y="3231448"/>
            <a:ext cx="371768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n>
                  <a:solidFill>
                    <a:schemeClr val="bg2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Calibri" panose="020F0502020204030204" pitchFamily="34" charset="0"/>
                <a:cs typeface="Times New Roman (Body CS)"/>
              </a:rPr>
              <a:t>13.95° N</a:t>
            </a:r>
            <a:r>
              <a:rPr lang="en-US" sz="3200" b="1" dirty="0">
                <a:ln>
                  <a:solidFill>
                    <a:schemeClr val="bg2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3200" b="1" dirty="0" err="1">
                <a:ln>
                  <a:solidFill>
                    <a:schemeClr val="bg2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Batangas</a:t>
            </a:r>
            <a:endParaRPr lang="en-US" sz="3200" b="1" dirty="0">
              <a:ln>
                <a:solidFill>
                  <a:schemeClr val="bg2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E40778-9002-964C-AD6F-1323F0B5AD4D}"/>
              </a:ext>
            </a:extLst>
          </p:cNvPr>
          <p:cNvSpPr/>
          <p:nvPr/>
        </p:nvSpPr>
        <p:spPr>
          <a:xfrm>
            <a:off x="3478746" y="4555847"/>
            <a:ext cx="30123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n>
                  <a:solidFill>
                    <a:schemeClr val="bg2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Calibri" panose="020F0502020204030204" pitchFamily="34" charset="0"/>
                <a:cs typeface="Times New Roman (Body CS)"/>
              </a:rPr>
              <a:t>10.32° N Cebu</a:t>
            </a:r>
            <a:r>
              <a:rPr lang="en-US" sz="3200" b="1" dirty="0">
                <a:ln>
                  <a:solidFill>
                    <a:schemeClr val="bg2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0E09A5A-59BF-2142-8668-3DE78736C1FC}"/>
              </a:ext>
            </a:extLst>
          </p:cNvPr>
          <p:cNvSpPr/>
          <p:nvPr/>
        </p:nvSpPr>
        <p:spPr>
          <a:xfrm>
            <a:off x="2650490" y="6172633"/>
            <a:ext cx="24881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ln>
                  <a:solidFill>
                    <a:schemeClr val="bg2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Calibri" panose="020F0502020204030204" pitchFamily="34" charset="0"/>
                <a:cs typeface="Times New Roman (Body CS)"/>
              </a:rPr>
              <a:t>5.91° N </a:t>
            </a:r>
            <a:r>
              <a:rPr lang="en-US" sz="3200" b="1" dirty="0" err="1">
                <a:ln>
                  <a:solidFill>
                    <a:schemeClr val="bg2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Calibri" panose="020F0502020204030204" pitchFamily="34" charset="0"/>
                <a:cs typeface="Times New Roman (Body CS)"/>
              </a:rPr>
              <a:t>Jolo</a:t>
            </a:r>
            <a:endParaRPr lang="en-US" sz="3200" b="1" dirty="0">
              <a:ln>
                <a:solidFill>
                  <a:schemeClr val="bg2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4" name="Picture 2" descr="C:\Users\ilope002\Downloads\IMG_2723.jpg">
            <a:extLst>
              <a:ext uri="{FF2B5EF4-FFF2-40B4-BE49-F238E27FC236}">
                <a16:creationId xmlns:a16="http://schemas.microsoft.com/office/drawing/2014/main" id="{1A61D791-5A84-6F4C-A3CF-CC5B674F16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09" t="13930" r="22216" b="6863"/>
          <a:stretch/>
        </p:blipFill>
        <p:spPr bwMode="auto">
          <a:xfrm rot="5400000">
            <a:off x="7486144" y="2406788"/>
            <a:ext cx="4490958" cy="4411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Donut 15">
            <a:extLst>
              <a:ext uri="{FF2B5EF4-FFF2-40B4-BE49-F238E27FC236}">
                <a16:creationId xmlns:a16="http://schemas.microsoft.com/office/drawing/2014/main" id="{16FB5AF0-2B1A-6A41-A11F-6C0ED7FB0B4C}"/>
              </a:ext>
            </a:extLst>
          </p:cNvPr>
          <p:cNvSpPr/>
          <p:nvPr/>
        </p:nvSpPr>
        <p:spPr bwMode="auto">
          <a:xfrm>
            <a:off x="7525889" y="726745"/>
            <a:ext cx="1254477" cy="859561"/>
          </a:xfrm>
          <a:prstGeom prst="donut">
            <a:avLst>
              <a:gd name="adj" fmla="val 11160"/>
            </a:avLst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1" i="0" u="none" strike="noStrike" cap="none" normalizeH="0" baseline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5F5B6A4-B93A-D243-943F-BCF697D2EB10}"/>
              </a:ext>
            </a:extLst>
          </p:cNvPr>
          <p:cNvCxnSpPr>
            <a:cxnSpLocks/>
          </p:cNvCxnSpPr>
          <p:nvPr/>
        </p:nvCxnSpPr>
        <p:spPr bwMode="auto">
          <a:xfrm>
            <a:off x="7525889" y="1112429"/>
            <a:ext cx="0" cy="3650957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19A010-AD00-3E42-AB9C-E479242297F9}"/>
              </a:ext>
            </a:extLst>
          </p:cNvPr>
          <p:cNvCxnSpPr>
            <a:cxnSpLocks/>
            <a:stCxn id="16" idx="7"/>
          </p:cNvCxnSpPr>
          <p:nvPr/>
        </p:nvCxnSpPr>
        <p:spPr bwMode="auto">
          <a:xfrm>
            <a:off x="8596652" y="852625"/>
            <a:ext cx="2525004" cy="2124491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321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4279" y="-13290"/>
            <a:ext cx="3083442" cy="770860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Results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8149D7-D68C-6E43-B7C6-A95E9A0663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5073"/>
            <a:ext cx="5985315" cy="55781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0A9A91C-2507-1847-8E85-2D3B1791DB92}"/>
              </a:ext>
            </a:extLst>
          </p:cNvPr>
          <p:cNvSpPr/>
          <p:nvPr/>
        </p:nvSpPr>
        <p:spPr>
          <a:xfrm>
            <a:off x="2349472" y="6273225"/>
            <a:ext cx="769495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ln>
                  <a:solidFill>
                    <a:schemeClr val="bg2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Calibri" panose="020F0502020204030204" pitchFamily="34" charset="0"/>
                <a:cs typeface="Times New Roman (Body CS)"/>
              </a:rPr>
              <a:t>F</a:t>
            </a:r>
            <a:r>
              <a:rPr lang="en-US" sz="3200" b="1" baseline="-25000" dirty="0">
                <a:ln>
                  <a:solidFill>
                    <a:schemeClr val="bg2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Calibri" panose="020F0502020204030204" pitchFamily="34" charset="0"/>
                <a:cs typeface="Times New Roman (Body CS)"/>
              </a:rPr>
              <a:t>(2,87)</a:t>
            </a:r>
            <a:r>
              <a:rPr lang="en-US" sz="3200" b="1" dirty="0">
                <a:ln>
                  <a:solidFill>
                    <a:schemeClr val="bg2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ea typeface="Calibri" panose="020F0502020204030204" pitchFamily="34" charset="0"/>
                <a:cs typeface="Times New Roman (Body CS)"/>
              </a:rPr>
              <a:t>, p&lt;0.05 = 7.096.  P-value = 0.0014</a:t>
            </a:r>
            <a:endParaRPr lang="en-US" sz="3200" b="1" dirty="0">
              <a:ln>
                <a:solidFill>
                  <a:schemeClr val="bg2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AF40CAE1-1FCC-024F-B2A3-34C60336C4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966" y="695074"/>
            <a:ext cx="5938033" cy="557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867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FF"/>
      </a:dk2>
      <a:lt2>
        <a:srgbClr val="FFFF00"/>
      </a:lt2>
      <a:accent1>
        <a:srgbClr val="FF9900"/>
      </a:accent1>
      <a:accent2>
        <a:srgbClr val="00FFFF"/>
      </a:accent2>
      <a:accent3>
        <a:srgbClr val="AAAAFF"/>
      </a:accent3>
      <a:accent4>
        <a:srgbClr val="DADADA"/>
      </a:accent4>
      <a:accent5>
        <a:srgbClr val="FFCAAA"/>
      </a:accent5>
      <a:accent6>
        <a:srgbClr val="00E7E7"/>
      </a:accent6>
      <a:hlink>
        <a:srgbClr val="FF0000"/>
      </a:hlink>
      <a:folHlink>
        <a:srgbClr val="9696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1505</TotalTime>
  <Words>116</Words>
  <Application>Microsoft Macintosh PowerPoint</Application>
  <PresentationFormat>Widescreen</PresentationFormat>
  <Paragraphs>19</Paragraphs>
  <Slides>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Aharoni</vt:lpstr>
      <vt:lpstr>Arial</vt:lpstr>
      <vt:lpstr>Calibri</vt:lpstr>
      <vt:lpstr>Calibri Light</vt:lpstr>
      <vt:lpstr>Freestyle Script</vt:lpstr>
      <vt:lpstr>Times New Roman</vt:lpstr>
      <vt:lpstr>Default Design</vt:lpstr>
      <vt:lpstr>Custom Design</vt:lpstr>
      <vt:lpstr>An analysis of variance in the fin ray counts of three populations of Dipterygonotus balteatus</vt:lpstr>
      <vt:lpstr>Introduction: Jordan’s Rule</vt:lpstr>
      <vt:lpstr>Is there a difference in the P1 ray counts of the populations from three different latitudes?</vt:lpstr>
      <vt:lpstr>PowerPoint Presentation</vt:lpstr>
      <vt:lpstr>Results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Ivan R Lopez</dc:creator>
  <cp:lastModifiedBy>Lopez, Ivan</cp:lastModifiedBy>
  <cp:revision>131</cp:revision>
  <dcterms:created xsi:type="dcterms:W3CDTF">2017-12-13T02:44:05Z</dcterms:created>
  <dcterms:modified xsi:type="dcterms:W3CDTF">2019-06-10T17:13:00Z</dcterms:modified>
</cp:coreProperties>
</file>

<file path=docProps/thumbnail.jpeg>
</file>